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jp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cd58f6cc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cd58f6cc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cd58f6cc9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cd58f6cc9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4cd58f6cc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4cd58f6cc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02c0315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02c0315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02c031504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02c031504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02c03150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02c03150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02c03150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02c03150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02c031504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02c031504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02c031504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02c031504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02c031504_2_2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02c031504_2_2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2">
  <p:cSld name="AUTOLAYOUT_2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b="0" l="25250" r="41407" t="0"/>
          <a:stretch/>
        </p:blipFill>
        <p:spPr>
          <a:xfrm>
            <a:off x="0" y="0"/>
            <a:ext cx="3048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/>
          <p:nvPr>
            <p:ph type="title"/>
          </p:nvPr>
        </p:nvSpPr>
        <p:spPr>
          <a:xfrm>
            <a:off x="3381175" y="406900"/>
            <a:ext cx="52350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3381283" y="2053722"/>
            <a:ext cx="5235000" cy="2378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600"/>
              <a:buChar char="●"/>
              <a:defRPr sz="1600">
                <a:solidFill>
                  <a:srgbClr val="42424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Char char="○"/>
              <a:defRPr sz="1400">
                <a:solidFill>
                  <a:srgbClr val="42424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Char char="■"/>
              <a:defRPr sz="1400">
                <a:solidFill>
                  <a:srgbClr val="42424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Char char="●"/>
              <a:defRPr sz="1400">
                <a:solidFill>
                  <a:srgbClr val="42424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Char char="○"/>
              <a:defRPr sz="1400">
                <a:solidFill>
                  <a:srgbClr val="42424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Char char="■"/>
              <a:defRPr sz="1400">
                <a:solidFill>
                  <a:srgbClr val="42424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Char char="●"/>
              <a:defRPr sz="1400">
                <a:solidFill>
                  <a:srgbClr val="42424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Char char="○"/>
              <a:defRPr sz="1400">
                <a:solidFill>
                  <a:srgbClr val="42424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Char char="■"/>
              <a:defRPr sz="14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2424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3">
  <p:cSld name="AUTOLAYOUT_3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0" y="4665575"/>
            <a:ext cx="9144000" cy="4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" name="Google Shape;59;p14"/>
          <p:cNvCxnSpPr/>
          <p:nvPr/>
        </p:nvCxnSpPr>
        <p:spPr>
          <a:xfrm>
            <a:off x="1128750" y="1995025"/>
            <a:ext cx="688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60" name="Google Shape;60;p14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AUTOLAYOUT_5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5"/>
          <p:cNvSpPr/>
          <p:nvPr/>
        </p:nvSpPr>
        <p:spPr>
          <a:xfrm rot="5400000">
            <a:off x="-48494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5"/>
          <p:cNvSpPr/>
          <p:nvPr/>
        </p:nvSpPr>
        <p:spPr>
          <a:xfrm rot="5400000">
            <a:off x="-48494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/>
          <p:nvPr/>
        </p:nvSpPr>
        <p:spPr>
          <a:xfrm rot="-5400000">
            <a:off x="-48362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/>
          <p:nvPr/>
        </p:nvSpPr>
        <p:spPr>
          <a:xfrm flipH="1" rot="-5400000">
            <a:off x="3761647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/>
          <p:nvPr/>
        </p:nvSpPr>
        <p:spPr>
          <a:xfrm flipH="1" rot="5400000">
            <a:off x="3976138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 flipH="1" rot="5400000">
            <a:off x="3761514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 flipH="1" rot="5400000">
            <a:off x="3761488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 rot="5400000">
            <a:off x="1475437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 rot="-5400000">
            <a:off x="1690220" y="1980898"/>
            <a:ext cx="429600" cy="7620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 rot="-5400000">
            <a:off x="1475570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 flipH="1" rot="-5400000">
            <a:off x="2237690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 flipH="1" rot="5400000">
            <a:off x="2237557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 rot="5400000">
            <a:off x="2452233" y="-165970"/>
            <a:ext cx="429600" cy="762000"/>
          </a:xfrm>
          <a:prstGeom prst="rtTriangl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 rot="5400000">
            <a:off x="2999420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 rot="5400000">
            <a:off x="2999420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 flipH="1" rot="-5400000">
            <a:off x="3214228" y="-165970"/>
            <a:ext cx="429600" cy="762000"/>
          </a:xfrm>
          <a:prstGeom prst="rtTriangl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 flipH="1" rot="-5400000">
            <a:off x="713604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 rot="5400000">
            <a:off x="-48494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 flipH="1" rot="-5400000">
            <a:off x="3761621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 rot="-5400000">
            <a:off x="1475570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 rot="-5400000">
            <a:off x="2999553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/>
          <p:nvPr/>
        </p:nvSpPr>
        <p:spPr>
          <a:xfrm flipH="1" rot="-5400000">
            <a:off x="713604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 flipH="1" rot="-5400000">
            <a:off x="713604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 rot="5400000">
            <a:off x="3976138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 rot="-5400000">
            <a:off x="166288" y="1980898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 flipH="1" rot="-5400000">
            <a:off x="166211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 flipH="1" rot="-5400000">
            <a:off x="1690143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 flipH="1" rot="-5400000">
            <a:off x="2237612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/>
          <p:nvPr/>
        </p:nvSpPr>
        <p:spPr>
          <a:xfrm flipH="1" rot="-5400000">
            <a:off x="2237612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 rot="-5400000">
            <a:off x="3214203" y="1980898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/>
          <p:nvPr/>
        </p:nvSpPr>
        <p:spPr>
          <a:xfrm rot="-5400000">
            <a:off x="2999475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/>
          <p:nvPr/>
        </p:nvSpPr>
        <p:spPr>
          <a:xfrm flipH="1" rot="5400000">
            <a:off x="713394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/>
          <p:nvPr/>
        </p:nvSpPr>
        <p:spPr>
          <a:xfrm flipH="1" rot="5400000">
            <a:off x="713394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 rot="-5400000">
            <a:off x="-48362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 flipH="1" rot="-5400000">
            <a:off x="3761621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 rot="5400000">
            <a:off x="1475437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 rot="5400000">
            <a:off x="1475437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 flipH="1" rot="5400000">
            <a:off x="2452207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 flipH="1" rot="5400000">
            <a:off x="2237557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 rot="5400000">
            <a:off x="2999420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 flipH="1" rot="5400000">
            <a:off x="928121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 rot="5400000">
            <a:off x="928121" y="-165970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 rot="5400000">
            <a:off x="4523506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 rot="5400000">
            <a:off x="4523506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 rot="-5400000">
            <a:off x="4523638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/>
          <p:nvPr/>
        </p:nvSpPr>
        <p:spPr>
          <a:xfrm flipH="1" rot="-5400000">
            <a:off x="8333647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 flipH="1" rot="5400000">
            <a:off x="8548138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5"/>
          <p:cNvSpPr/>
          <p:nvPr/>
        </p:nvSpPr>
        <p:spPr>
          <a:xfrm flipH="1" rot="5400000">
            <a:off x="8333514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5"/>
          <p:cNvSpPr/>
          <p:nvPr/>
        </p:nvSpPr>
        <p:spPr>
          <a:xfrm flipH="1" rot="5400000">
            <a:off x="8333488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 rot="5400000">
            <a:off x="6047437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 rot="-5400000">
            <a:off x="6262220" y="1980898"/>
            <a:ext cx="429600" cy="7620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5"/>
          <p:cNvSpPr/>
          <p:nvPr/>
        </p:nvSpPr>
        <p:spPr>
          <a:xfrm rot="-5400000">
            <a:off x="6047570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 flipH="1" rot="-5400000">
            <a:off x="6809690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 flipH="1" rot="5400000">
            <a:off x="6809557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/>
          <p:nvPr/>
        </p:nvSpPr>
        <p:spPr>
          <a:xfrm rot="5400000">
            <a:off x="7024233" y="-165970"/>
            <a:ext cx="429600" cy="762000"/>
          </a:xfrm>
          <a:prstGeom prst="rtTriangl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 rot="5400000">
            <a:off x="7571420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5"/>
          <p:cNvSpPr/>
          <p:nvPr/>
        </p:nvSpPr>
        <p:spPr>
          <a:xfrm rot="5400000">
            <a:off x="7571420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5"/>
          <p:cNvSpPr/>
          <p:nvPr/>
        </p:nvSpPr>
        <p:spPr>
          <a:xfrm flipH="1" rot="-5400000">
            <a:off x="7786228" y="-165970"/>
            <a:ext cx="429600" cy="762000"/>
          </a:xfrm>
          <a:prstGeom prst="rtTriangl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 flipH="1" rot="-5400000">
            <a:off x="5285604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5"/>
          <p:cNvSpPr/>
          <p:nvPr/>
        </p:nvSpPr>
        <p:spPr>
          <a:xfrm rot="5400000">
            <a:off x="4523506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5"/>
          <p:cNvSpPr/>
          <p:nvPr/>
        </p:nvSpPr>
        <p:spPr>
          <a:xfrm flipH="1" rot="-5400000">
            <a:off x="8333621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 rot="-5400000">
            <a:off x="6047570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/>
          <p:cNvSpPr/>
          <p:nvPr/>
        </p:nvSpPr>
        <p:spPr>
          <a:xfrm rot="-5400000">
            <a:off x="7571553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5"/>
          <p:cNvSpPr/>
          <p:nvPr/>
        </p:nvSpPr>
        <p:spPr>
          <a:xfrm flipH="1" rot="-5400000">
            <a:off x="5285604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5"/>
          <p:cNvSpPr/>
          <p:nvPr/>
        </p:nvSpPr>
        <p:spPr>
          <a:xfrm flipH="1" rot="-5400000">
            <a:off x="5285604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5"/>
          <p:cNvSpPr/>
          <p:nvPr/>
        </p:nvSpPr>
        <p:spPr>
          <a:xfrm rot="5400000">
            <a:off x="8548138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5"/>
          <p:cNvSpPr/>
          <p:nvPr/>
        </p:nvSpPr>
        <p:spPr>
          <a:xfrm rot="-5400000">
            <a:off x="4738288" y="1980898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5"/>
          <p:cNvSpPr/>
          <p:nvPr/>
        </p:nvSpPr>
        <p:spPr>
          <a:xfrm flipH="1" rot="-5400000">
            <a:off x="4738211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"/>
          <p:cNvSpPr/>
          <p:nvPr/>
        </p:nvSpPr>
        <p:spPr>
          <a:xfrm flipH="1" rot="-5400000">
            <a:off x="6262143" y="-165970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5"/>
          <p:cNvSpPr/>
          <p:nvPr/>
        </p:nvSpPr>
        <p:spPr>
          <a:xfrm flipH="1" rot="-5400000">
            <a:off x="6809612" y="1766181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5"/>
          <p:cNvSpPr/>
          <p:nvPr/>
        </p:nvSpPr>
        <p:spPr>
          <a:xfrm flipH="1" rot="-5400000">
            <a:off x="6809612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5"/>
          <p:cNvSpPr/>
          <p:nvPr/>
        </p:nvSpPr>
        <p:spPr>
          <a:xfrm rot="-5400000">
            <a:off x="7786203" y="1980898"/>
            <a:ext cx="4296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5"/>
          <p:cNvSpPr/>
          <p:nvPr/>
        </p:nvSpPr>
        <p:spPr>
          <a:xfrm rot="-5400000">
            <a:off x="7571475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5"/>
          <p:cNvSpPr/>
          <p:nvPr/>
        </p:nvSpPr>
        <p:spPr>
          <a:xfrm flipH="1" rot="5400000">
            <a:off x="5285394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5"/>
          <p:cNvSpPr/>
          <p:nvPr/>
        </p:nvSpPr>
        <p:spPr>
          <a:xfrm flipH="1" rot="5400000">
            <a:off x="5285394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5"/>
          <p:cNvSpPr/>
          <p:nvPr/>
        </p:nvSpPr>
        <p:spPr>
          <a:xfrm rot="-5400000">
            <a:off x="4523638" y="133679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5"/>
          <p:cNvSpPr/>
          <p:nvPr/>
        </p:nvSpPr>
        <p:spPr>
          <a:xfrm flipH="1" rot="-5400000">
            <a:off x="8333621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5"/>
          <p:cNvSpPr/>
          <p:nvPr/>
        </p:nvSpPr>
        <p:spPr>
          <a:xfrm rot="5400000">
            <a:off x="6047437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/>
          <p:nvPr/>
        </p:nvSpPr>
        <p:spPr>
          <a:xfrm rot="5400000">
            <a:off x="6047437" y="907378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 flipH="1" rot="5400000">
            <a:off x="7024207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/>
          <p:nvPr/>
        </p:nvSpPr>
        <p:spPr>
          <a:xfrm flipH="1" rot="5400000">
            <a:off x="6809557" y="477892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5"/>
          <p:cNvSpPr/>
          <p:nvPr/>
        </p:nvSpPr>
        <p:spPr>
          <a:xfrm rot="5400000">
            <a:off x="7571420" y="48475"/>
            <a:ext cx="8589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/>
          <p:nvPr/>
        </p:nvSpPr>
        <p:spPr>
          <a:xfrm flipH="1" rot="5400000">
            <a:off x="5500121" y="1980898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/>
          <p:nvPr/>
        </p:nvSpPr>
        <p:spPr>
          <a:xfrm rot="5400000">
            <a:off x="5500121" y="-165970"/>
            <a:ext cx="4296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311700" y="2795400"/>
            <a:ext cx="8520600" cy="1265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50" name="Google Shape;150;p15"/>
          <p:cNvSpPr txBox="1"/>
          <p:nvPr>
            <p:ph idx="1" type="subTitle"/>
          </p:nvPr>
        </p:nvSpPr>
        <p:spPr>
          <a:xfrm>
            <a:off x="311700" y="4123350"/>
            <a:ext cx="8520600" cy="45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_6"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0" y="4665575"/>
            <a:ext cx="9144000" cy="4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1128750" y="1995025"/>
            <a:ext cx="688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156" name="Google Shape;156;p16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7" name="Google Shape;157;p16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5">
  <p:cSld name="AUTOLAYOUT_8">
    <p:bg>
      <p:bgPr>
        <a:solidFill>
          <a:srgbClr val="FFFFFF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 rot="10800000">
            <a:off x="348325" y="150"/>
            <a:ext cx="7153800" cy="5143500"/>
          </a:xfrm>
          <a:prstGeom prst="parallelogram">
            <a:avLst>
              <a:gd fmla="val 25000" name="adj"/>
            </a:avLst>
          </a:prstGeom>
          <a:solidFill>
            <a:srgbClr val="E7E6E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/>
          <p:nvPr/>
        </p:nvSpPr>
        <p:spPr>
          <a:xfrm rot="10800000">
            <a:off x="11" y="25"/>
            <a:ext cx="7153800" cy="5143500"/>
          </a:xfrm>
          <a:prstGeom prst="parallelogram">
            <a:avLst>
              <a:gd fmla="val 25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7"/>
          <p:cNvSpPr/>
          <p:nvPr/>
        </p:nvSpPr>
        <p:spPr>
          <a:xfrm flipH="1" rot="10800000">
            <a:off x="0" y="25"/>
            <a:ext cx="2349600" cy="51435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7"/>
          <p:cNvSpPr/>
          <p:nvPr/>
        </p:nvSpPr>
        <p:spPr>
          <a:xfrm>
            <a:off x="595774" y="2577426"/>
            <a:ext cx="27600" cy="196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7"/>
          <p:cNvSpPr txBox="1"/>
          <p:nvPr>
            <p:ph type="ctrTitle"/>
          </p:nvPr>
        </p:nvSpPr>
        <p:spPr>
          <a:xfrm>
            <a:off x="751200" y="2577425"/>
            <a:ext cx="5053500" cy="196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6" name="Google Shape;1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311700" y="2795400"/>
            <a:ext cx="8520600" cy="126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Prepare for the Resurrection of your Hacked WordPress website?</a:t>
            </a:r>
            <a:endParaRPr/>
          </a:p>
        </p:txBody>
      </p:sp>
      <p:sp>
        <p:nvSpPr>
          <p:cNvPr id="172" name="Google Shape;172;p18"/>
          <p:cNvSpPr txBox="1"/>
          <p:nvPr>
            <p:ph idx="1" type="subTitle"/>
          </p:nvPr>
        </p:nvSpPr>
        <p:spPr>
          <a:xfrm>
            <a:off x="311700" y="4123350"/>
            <a:ext cx="8520600" cy="4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Abhishek Deshpande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3381175" y="406900"/>
            <a:ext cx="52350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Resurrection Plan</a:t>
            </a:r>
            <a:endParaRPr/>
          </a:p>
        </p:txBody>
      </p:sp>
      <p:sp>
        <p:nvSpPr>
          <p:cNvPr id="227" name="Google Shape;227;p27"/>
          <p:cNvSpPr txBox="1"/>
          <p:nvPr>
            <p:ph idx="1" type="body"/>
          </p:nvPr>
        </p:nvSpPr>
        <p:spPr>
          <a:xfrm>
            <a:off x="3381283" y="2053722"/>
            <a:ext cx="5235000" cy="23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WordPress Files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Database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Plugins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Theme Files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Passwords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Nounce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/>
              <a:t>Webmaster Central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</a:t>
            </a:r>
            <a:endParaRPr/>
          </a:p>
        </p:txBody>
      </p:sp>
      <p:sp>
        <p:nvSpPr>
          <p:cNvPr id="233" name="Google Shape;233;p28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am I?</a:t>
            </a:r>
            <a:endParaRPr/>
          </a:p>
        </p:txBody>
      </p:sp>
      <p:sp>
        <p:nvSpPr>
          <p:cNvPr id="178" name="Google Shape;17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Screenshot_109.png" id="179" name="Google Shape;17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258" y="607209"/>
            <a:ext cx="8453498" cy="3929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Malwares are like Bed Bugs</a:t>
            </a:r>
            <a:endParaRPr/>
          </a:p>
        </p:txBody>
      </p:sp>
      <p:sp>
        <p:nvSpPr>
          <p:cNvPr id="185" name="Google Shape;18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365" y="982497"/>
            <a:ext cx="5439275" cy="40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311700" y="217281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else got hacked</a:t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 rotWithShape="1">
          <a:blip r:embed="rId3">
            <a:alphaModFix/>
          </a:blip>
          <a:srcRect b="362940" l="-487139" r="487139" t="-362940"/>
          <a:stretch/>
        </p:blipFill>
        <p:spPr>
          <a:xfrm>
            <a:off x="152400" y="152400"/>
            <a:ext cx="823950" cy="82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7559" y="687200"/>
            <a:ext cx="5188900" cy="3339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00" y="13291"/>
            <a:ext cx="8080749" cy="454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ctrTitle"/>
          </p:nvPr>
        </p:nvSpPr>
        <p:spPr>
          <a:xfrm>
            <a:off x="751200" y="2577425"/>
            <a:ext cx="5053500" cy="19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Myth: WordPress is not Secure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Things can go wrong on any level</a:t>
            </a:r>
            <a:endParaRPr/>
          </a:p>
        </p:txBody>
      </p:sp>
      <p:sp>
        <p:nvSpPr>
          <p:cNvPr id="215" name="Google Shape;21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GB"/>
              <a:t>Data Centre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GB"/>
              <a:t>DNS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GB"/>
              <a:t>Kernel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GB"/>
              <a:t>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GB"/>
              <a:t>Application Layer Apache / PHP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GB"/>
              <a:t>WordPress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-GB"/>
              <a:t>Themes and Plugins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How do you know that your website is affected?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Site r</a:t>
            </a:r>
            <a:r>
              <a:rPr lang="en-GB"/>
              <a:t>edirects to unknown websites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Ads &amp; Pop-ups Open When Visiting Your Website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Browser shows A Warning When Visiting Your Website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Search Console Sends A Message Saying Your Website Is Hacked Or Has Malware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Your Hosting Company will suspend Your Website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Your Website Becomes Very Slow.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Unknown Code in your program Files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You Find New Admin Users Or FTP Accounts Which You Haven’t Created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